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Avenir Heavy"/>
        <a:ea typeface="Avenir Heavy"/>
        <a:cs typeface="Avenir Heavy"/>
        <a:sym typeface="Avenir Heavy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Avenir Heavy"/>
        <a:ea typeface="Avenir Heavy"/>
        <a:cs typeface="Avenir Heavy"/>
        <a:sym typeface="Avenir Heavy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Avenir Heavy"/>
        <a:ea typeface="Avenir Heavy"/>
        <a:cs typeface="Avenir Heavy"/>
        <a:sym typeface="Avenir Heavy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Avenir Heavy"/>
        <a:ea typeface="Avenir Heavy"/>
        <a:cs typeface="Avenir Heavy"/>
        <a:sym typeface="Avenir Heavy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Avenir Heavy"/>
        <a:ea typeface="Avenir Heavy"/>
        <a:cs typeface="Avenir Heavy"/>
        <a:sym typeface="Avenir Heavy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Avenir Heavy"/>
        <a:ea typeface="Avenir Heavy"/>
        <a:cs typeface="Avenir Heavy"/>
        <a:sym typeface="Avenir Heavy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Avenir Heavy"/>
        <a:ea typeface="Avenir Heavy"/>
        <a:cs typeface="Avenir Heavy"/>
        <a:sym typeface="Avenir Heavy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Avenir Heavy"/>
        <a:ea typeface="Avenir Heavy"/>
        <a:cs typeface="Avenir Heavy"/>
        <a:sym typeface="Avenir Heavy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Avenir Heavy"/>
        <a:ea typeface="Avenir Heavy"/>
        <a:cs typeface="Avenir Heavy"/>
        <a:sym typeface="Avenir Heavy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Heavy"/>
          <a:ea typeface="Avenir Heavy"/>
          <a:cs typeface="Avenir Heavy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Heavy"/>
          <a:ea typeface="Avenir Heavy"/>
          <a:cs typeface="Avenir Heavy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Light"/>
          <a:ea typeface="Avenir Light"/>
          <a:cs typeface="Avenir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Avenir Heavy"/>
          <a:ea typeface="Avenir Heavy"/>
          <a:cs typeface="Avenir Heavy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Avenir Heavy"/>
          <a:ea typeface="Avenir Heavy"/>
          <a:cs typeface="Avenir Heavy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Avenir Heavy"/>
          <a:ea typeface="Avenir Heavy"/>
          <a:cs typeface="Avenir Heavy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Avenir Heavy"/>
          <a:ea typeface="Avenir Heavy"/>
          <a:cs typeface="Avenir Heavy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Avenir Heavy"/>
          <a:ea typeface="Avenir Heavy"/>
          <a:cs typeface="Avenir Heavy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Avenir Heavy"/>
          <a:ea typeface="Avenir Heavy"/>
          <a:cs typeface="Avenir Heavy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Book"/>
          <a:ea typeface="Avenir Book"/>
          <a:cs typeface="Avenir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venir Heavy"/>
          <a:ea typeface="Avenir Heavy"/>
          <a:cs typeface="Avenir Heavy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Heavy"/>
          <a:ea typeface="Avenir Heavy"/>
          <a:cs typeface="Avenir Heavy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Heavy"/>
          <a:ea typeface="Avenir Heavy"/>
          <a:cs typeface="Avenir Heavy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Avenir Book"/>
        <a:ea typeface="Avenir Book"/>
        <a:cs typeface="Avenir Book"/>
        <a:sym typeface="Avenir Book"/>
      </a:defRPr>
    </a:lvl1pPr>
    <a:lvl2pPr indent="228600" defTabSz="457200" latinLnBrk="0">
      <a:lnSpc>
        <a:spcPct val="117999"/>
      </a:lnSpc>
      <a:defRPr sz="2200">
        <a:latin typeface="Avenir Book"/>
        <a:ea typeface="Avenir Book"/>
        <a:cs typeface="Avenir Book"/>
        <a:sym typeface="Avenir Book"/>
      </a:defRPr>
    </a:lvl2pPr>
    <a:lvl3pPr indent="457200" defTabSz="457200" latinLnBrk="0">
      <a:lnSpc>
        <a:spcPct val="117999"/>
      </a:lnSpc>
      <a:defRPr sz="2200">
        <a:latin typeface="Avenir Book"/>
        <a:ea typeface="Avenir Book"/>
        <a:cs typeface="Avenir Book"/>
        <a:sym typeface="Avenir Book"/>
      </a:defRPr>
    </a:lvl3pPr>
    <a:lvl4pPr indent="685800" defTabSz="457200" latinLnBrk="0">
      <a:lnSpc>
        <a:spcPct val="117999"/>
      </a:lnSpc>
      <a:defRPr sz="2200">
        <a:latin typeface="Avenir Book"/>
        <a:ea typeface="Avenir Book"/>
        <a:cs typeface="Avenir Book"/>
        <a:sym typeface="Avenir Book"/>
      </a:defRPr>
    </a:lvl4pPr>
    <a:lvl5pPr indent="914400" defTabSz="457200" latinLnBrk="0">
      <a:lnSpc>
        <a:spcPct val="117999"/>
      </a:lnSpc>
      <a:defRPr sz="2200">
        <a:latin typeface="Avenir Book"/>
        <a:ea typeface="Avenir Book"/>
        <a:cs typeface="Avenir Book"/>
        <a:sym typeface="Avenir Book"/>
      </a:defRPr>
    </a:lvl5pPr>
    <a:lvl6pPr indent="1143000" defTabSz="457200" latinLnBrk="0">
      <a:lnSpc>
        <a:spcPct val="117999"/>
      </a:lnSpc>
      <a:defRPr sz="2200">
        <a:latin typeface="Avenir Book"/>
        <a:ea typeface="Avenir Book"/>
        <a:cs typeface="Avenir Book"/>
        <a:sym typeface="Avenir Book"/>
      </a:defRPr>
    </a:lvl6pPr>
    <a:lvl7pPr indent="1371600" defTabSz="457200" latinLnBrk="0">
      <a:lnSpc>
        <a:spcPct val="117999"/>
      </a:lnSpc>
      <a:defRPr sz="2200">
        <a:latin typeface="Avenir Book"/>
        <a:ea typeface="Avenir Book"/>
        <a:cs typeface="Avenir Book"/>
        <a:sym typeface="Avenir Book"/>
      </a:defRPr>
    </a:lvl7pPr>
    <a:lvl8pPr indent="1600200" defTabSz="457200" latinLnBrk="0">
      <a:lnSpc>
        <a:spcPct val="117999"/>
      </a:lnSpc>
      <a:defRPr sz="2200">
        <a:latin typeface="Avenir Book"/>
        <a:ea typeface="Avenir Book"/>
        <a:cs typeface="Avenir Book"/>
        <a:sym typeface="Avenir Book"/>
      </a:defRPr>
    </a:lvl8pPr>
    <a:lvl9pPr indent="1828800" defTabSz="457200" latinLnBrk="0">
      <a:lnSpc>
        <a:spcPct val="117999"/>
      </a:lnSpc>
      <a:defRPr sz="2200">
        <a:latin typeface="Avenir Book"/>
        <a:ea typeface="Avenir Book"/>
        <a:cs typeface="Avenir Book"/>
        <a:sym typeface="Avenir Book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>
                <a:latin typeface="Avenir Book Oblique"/>
                <a:ea typeface="Avenir Book Oblique"/>
                <a:cs typeface="Avenir Book Oblique"/>
                <a:sym typeface="Avenir Book Obliq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87600" y="6019799"/>
            <a:ext cx="196215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Avenir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ew of beach and sea from a grassy sand dune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11970003" y="13081000"/>
            <a:ext cx="431293" cy="5207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iew of beach and sea from a grassy sand dune"/>
          <p:cNvSpPr/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ron flying low over a beach with a short fence in the foreground"/>
          <p:cNvSpPr/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y path between two hills leading to the ocean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andy path between two hills leading to the ocean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Heron flying low over a beach with a short fence in the foreground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View of beach and sea from a grassy sand dune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0003" y="13081000"/>
            <a:ext cx="431293" cy="5207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Avenir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Avenir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Avenir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Avenir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Avenir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Avenir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Avenir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Avenir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Avenir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3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 tiling base editing library of the FGFR2-IIIb-OPTN fusion"/>
          <p:cNvSpPr txBox="1"/>
          <p:nvPr>
            <p:ph type="ctrTitle"/>
          </p:nvPr>
        </p:nvSpPr>
        <p:spPr>
          <a:xfrm>
            <a:off x="1778000" y="3378124"/>
            <a:ext cx="20828000" cy="3181559"/>
          </a:xfrm>
          <a:prstGeom prst="rect">
            <a:avLst/>
          </a:prstGeom>
        </p:spPr>
        <p:txBody>
          <a:bodyPr/>
          <a:lstStyle>
            <a:lvl1pPr defTabSz="652145">
              <a:defRPr sz="8848"/>
            </a:lvl1pPr>
          </a:lstStyle>
          <a:p>
            <a:pPr/>
            <a:r>
              <a:t>A tiling base editing library of the FGFR2-IIIb-OPTN fusion</a:t>
            </a:r>
          </a:p>
        </p:txBody>
      </p:sp>
      <p:sp>
        <p:nvSpPr>
          <p:cNvPr id="129" name="Sam Gould"/>
          <p:cNvSpPr txBox="1"/>
          <p:nvPr>
            <p:ph type="subTitle" sz="quarter" idx="1"/>
          </p:nvPr>
        </p:nvSpPr>
        <p:spPr>
          <a:xfrm>
            <a:off x="1778000" y="6686682"/>
            <a:ext cx="20828000" cy="1587501"/>
          </a:xfrm>
          <a:prstGeom prst="rect">
            <a:avLst/>
          </a:prstGeom>
        </p:spPr>
        <p:txBody>
          <a:bodyPr/>
          <a:lstStyle/>
          <a:p>
            <a:pPr/>
            <a:r>
              <a:t>Sam Gould</a:t>
            </a:r>
          </a:p>
        </p:txBody>
      </p:sp>
      <p:pic>
        <p:nvPicPr>
          <p:cNvPr id="130" name="FSR_logo_FINAL.png" descr="FSR_logo_FINA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82621" y="8214557"/>
            <a:ext cx="3618758" cy="41553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Screenshot 2024-11-26 at 1.31.56 PM.png" descr="Screenshot 2024-11-26 at 1.31.56 PM.png"/>
          <p:cNvPicPr>
            <a:picLocks noChangeAspect="1"/>
          </p:cNvPicPr>
          <p:nvPr/>
        </p:nvPicPr>
        <p:blipFill>
          <a:blip r:embed="rId2">
            <a:extLst/>
          </a:blip>
          <a:srcRect l="9288" t="51170" r="2660" b="0"/>
          <a:stretch>
            <a:fillRect/>
          </a:stretch>
        </p:blipFill>
        <p:spPr>
          <a:xfrm>
            <a:off x="17267376" y="7140441"/>
            <a:ext cx="6564111" cy="35905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tiling_FGFR2-IIIb_filtered.png" descr="tiling_FGFR2-IIIb_filtere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flipH="1">
            <a:off x="-1058234" y="2171369"/>
            <a:ext cx="28140708" cy="4221107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1"/>
          <p:cNvSpPr txBox="1"/>
          <p:nvPr/>
        </p:nvSpPr>
        <p:spPr>
          <a:xfrm>
            <a:off x="2081139" y="1882789"/>
            <a:ext cx="392212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1</a:t>
            </a:r>
          </a:p>
        </p:txBody>
      </p:sp>
      <p:sp>
        <p:nvSpPr>
          <p:cNvPr id="135" name="2"/>
          <p:cNvSpPr txBox="1"/>
          <p:nvPr/>
        </p:nvSpPr>
        <p:spPr>
          <a:xfrm>
            <a:off x="3582345" y="1882789"/>
            <a:ext cx="392212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2</a:t>
            </a:r>
          </a:p>
        </p:txBody>
      </p:sp>
      <p:sp>
        <p:nvSpPr>
          <p:cNvPr id="136" name="3"/>
          <p:cNvSpPr txBox="1"/>
          <p:nvPr/>
        </p:nvSpPr>
        <p:spPr>
          <a:xfrm>
            <a:off x="5083549" y="1882789"/>
            <a:ext cx="392213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3</a:t>
            </a:r>
          </a:p>
        </p:txBody>
      </p:sp>
      <p:sp>
        <p:nvSpPr>
          <p:cNvPr id="137" name="4"/>
          <p:cNvSpPr txBox="1"/>
          <p:nvPr/>
        </p:nvSpPr>
        <p:spPr>
          <a:xfrm>
            <a:off x="6175807" y="1882789"/>
            <a:ext cx="392212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4</a:t>
            </a:r>
          </a:p>
        </p:txBody>
      </p:sp>
      <p:sp>
        <p:nvSpPr>
          <p:cNvPr id="138" name="5"/>
          <p:cNvSpPr txBox="1"/>
          <p:nvPr/>
        </p:nvSpPr>
        <p:spPr>
          <a:xfrm>
            <a:off x="7498098" y="1882789"/>
            <a:ext cx="392212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5</a:t>
            </a:r>
          </a:p>
        </p:txBody>
      </p:sp>
      <p:sp>
        <p:nvSpPr>
          <p:cNvPr id="139" name="6"/>
          <p:cNvSpPr txBox="1"/>
          <p:nvPr/>
        </p:nvSpPr>
        <p:spPr>
          <a:xfrm>
            <a:off x="8769270" y="1882789"/>
            <a:ext cx="392212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6</a:t>
            </a:r>
          </a:p>
        </p:txBody>
      </p:sp>
      <p:sp>
        <p:nvSpPr>
          <p:cNvPr id="140" name="7"/>
          <p:cNvSpPr txBox="1"/>
          <p:nvPr/>
        </p:nvSpPr>
        <p:spPr>
          <a:xfrm>
            <a:off x="10270475" y="1882789"/>
            <a:ext cx="392212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7</a:t>
            </a:r>
          </a:p>
        </p:txBody>
      </p:sp>
      <p:sp>
        <p:nvSpPr>
          <p:cNvPr id="141" name="8"/>
          <p:cNvSpPr txBox="1"/>
          <p:nvPr/>
        </p:nvSpPr>
        <p:spPr>
          <a:xfrm>
            <a:off x="11771680" y="1882789"/>
            <a:ext cx="392212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8</a:t>
            </a:r>
          </a:p>
        </p:txBody>
      </p:sp>
      <p:sp>
        <p:nvSpPr>
          <p:cNvPr id="142" name="9"/>
          <p:cNvSpPr txBox="1"/>
          <p:nvPr/>
        </p:nvSpPr>
        <p:spPr>
          <a:xfrm>
            <a:off x="13272885" y="1882789"/>
            <a:ext cx="392212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9</a:t>
            </a:r>
          </a:p>
        </p:txBody>
      </p:sp>
      <p:sp>
        <p:nvSpPr>
          <p:cNvPr id="143" name="10"/>
          <p:cNvSpPr txBox="1"/>
          <p:nvPr/>
        </p:nvSpPr>
        <p:spPr>
          <a:xfrm>
            <a:off x="14286110" y="1882789"/>
            <a:ext cx="652513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10</a:t>
            </a:r>
          </a:p>
        </p:txBody>
      </p:sp>
      <p:sp>
        <p:nvSpPr>
          <p:cNvPr id="144" name="11"/>
          <p:cNvSpPr txBox="1"/>
          <p:nvPr/>
        </p:nvSpPr>
        <p:spPr>
          <a:xfrm>
            <a:off x="15457401" y="1882789"/>
            <a:ext cx="652514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11</a:t>
            </a:r>
          </a:p>
        </p:txBody>
      </p:sp>
      <p:sp>
        <p:nvSpPr>
          <p:cNvPr id="145" name="12"/>
          <p:cNvSpPr txBox="1"/>
          <p:nvPr/>
        </p:nvSpPr>
        <p:spPr>
          <a:xfrm>
            <a:off x="16725859" y="1882789"/>
            <a:ext cx="652513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12</a:t>
            </a:r>
          </a:p>
        </p:txBody>
      </p:sp>
      <p:sp>
        <p:nvSpPr>
          <p:cNvPr id="146" name="13"/>
          <p:cNvSpPr txBox="1"/>
          <p:nvPr/>
        </p:nvSpPr>
        <p:spPr>
          <a:xfrm>
            <a:off x="18067600" y="1882789"/>
            <a:ext cx="652514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13</a:t>
            </a:r>
          </a:p>
        </p:txBody>
      </p:sp>
      <p:sp>
        <p:nvSpPr>
          <p:cNvPr id="147" name="14"/>
          <p:cNvSpPr txBox="1"/>
          <p:nvPr/>
        </p:nvSpPr>
        <p:spPr>
          <a:xfrm>
            <a:off x="19145339" y="1882789"/>
            <a:ext cx="652513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14</a:t>
            </a:r>
          </a:p>
        </p:txBody>
      </p:sp>
      <p:sp>
        <p:nvSpPr>
          <p:cNvPr id="148" name="15"/>
          <p:cNvSpPr txBox="1"/>
          <p:nvPr/>
        </p:nvSpPr>
        <p:spPr>
          <a:xfrm>
            <a:off x="20223078" y="1882789"/>
            <a:ext cx="652513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15</a:t>
            </a:r>
          </a:p>
        </p:txBody>
      </p:sp>
      <p:sp>
        <p:nvSpPr>
          <p:cNvPr id="149" name="16"/>
          <p:cNvSpPr txBox="1"/>
          <p:nvPr/>
        </p:nvSpPr>
        <p:spPr>
          <a:xfrm>
            <a:off x="21300815" y="1882789"/>
            <a:ext cx="652514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16</a:t>
            </a:r>
          </a:p>
        </p:txBody>
      </p:sp>
      <p:sp>
        <p:nvSpPr>
          <p:cNvPr id="150" name="17"/>
          <p:cNvSpPr txBox="1"/>
          <p:nvPr/>
        </p:nvSpPr>
        <p:spPr>
          <a:xfrm>
            <a:off x="22530957" y="1882789"/>
            <a:ext cx="652514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17</a:t>
            </a:r>
          </a:p>
        </p:txBody>
      </p:sp>
      <p:sp>
        <p:nvSpPr>
          <p:cNvPr id="151" name="Exon:"/>
          <p:cNvSpPr txBox="1"/>
          <p:nvPr/>
        </p:nvSpPr>
        <p:spPr>
          <a:xfrm>
            <a:off x="323216" y="1882789"/>
            <a:ext cx="1460575" cy="718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Exon:</a:t>
            </a:r>
          </a:p>
        </p:txBody>
      </p:sp>
      <p:sp>
        <p:nvSpPr>
          <p:cNvPr id="152" name="+"/>
          <p:cNvSpPr txBox="1"/>
          <p:nvPr/>
        </p:nvSpPr>
        <p:spPr>
          <a:xfrm>
            <a:off x="857753" y="2959610"/>
            <a:ext cx="652514" cy="964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+mn-lt"/>
                <a:ea typeface="+mn-ea"/>
                <a:cs typeface="+mn-cs"/>
                <a:sym typeface="Avenir Medium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153" name="–"/>
          <p:cNvSpPr txBox="1"/>
          <p:nvPr/>
        </p:nvSpPr>
        <p:spPr>
          <a:xfrm>
            <a:off x="894248" y="4575752"/>
            <a:ext cx="579523" cy="964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6000">
                <a:latin typeface="+mn-lt"/>
                <a:ea typeface="+mn-ea"/>
                <a:cs typeface="+mn-cs"/>
                <a:sym typeface="Avenir Medium"/>
              </a:defRPr>
            </a:lvl1pPr>
          </a:lstStyle>
          <a:p>
            <a:pPr/>
            <a:r>
              <a:t>–</a:t>
            </a:r>
          </a:p>
        </p:txBody>
      </p:sp>
      <p:sp>
        <p:nvSpPr>
          <p:cNvPr id="154" name="A tiling base editing library of FGFR2-IIIb (for the FGFR-OPTN fusion)"/>
          <p:cNvSpPr txBox="1"/>
          <p:nvPr/>
        </p:nvSpPr>
        <p:spPr>
          <a:xfrm>
            <a:off x="3596945" y="559803"/>
            <a:ext cx="1719011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400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r>
              <a:t>A tiling base editing library of FGFR2-IIIb (for the FGFR-OPTN fusion)</a:t>
            </a:r>
          </a:p>
        </p:txBody>
      </p:sp>
      <p:sp>
        <p:nvSpPr>
          <p:cNvPr id="155" name="Line"/>
          <p:cNvSpPr/>
          <p:nvPr/>
        </p:nvSpPr>
        <p:spPr>
          <a:xfrm flipV="1">
            <a:off x="22752426" y="2673320"/>
            <a:ext cx="1" cy="3268005"/>
          </a:xfrm>
          <a:prstGeom prst="line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56" name="Line"/>
          <p:cNvSpPr/>
          <p:nvPr/>
        </p:nvSpPr>
        <p:spPr>
          <a:xfrm flipV="1">
            <a:off x="20431133" y="5923576"/>
            <a:ext cx="2299662" cy="1347495"/>
          </a:xfrm>
          <a:prstGeom prst="line">
            <a:avLst/>
          </a:prstGeom>
          <a:ln w="38100">
            <a:solidFill>
              <a:srgbClr val="000000"/>
            </a:solidFill>
            <a:prstDash val="sysDot"/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157" name="Screenshot 2024-11-26 at 1.31.56 PM.png" descr="Screenshot 2024-11-26 at 1.31.56 PM.png"/>
          <p:cNvPicPr>
            <a:picLocks noChangeAspect="1"/>
          </p:cNvPicPr>
          <p:nvPr/>
        </p:nvPicPr>
        <p:blipFill>
          <a:blip r:embed="rId2">
            <a:extLst/>
          </a:blip>
          <a:srcRect l="9288" t="13682" r="2660" b="53600"/>
          <a:stretch>
            <a:fillRect/>
          </a:stretch>
        </p:blipFill>
        <p:spPr>
          <a:xfrm>
            <a:off x="17267376" y="10830903"/>
            <a:ext cx="6564111" cy="2405726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Generating all possible NG protospacers…"/>
          <p:cNvSpPr txBox="1"/>
          <p:nvPr/>
        </p:nvSpPr>
        <p:spPr>
          <a:xfrm>
            <a:off x="2294558" y="6597801"/>
            <a:ext cx="13341636" cy="683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800"/>
            </a:pPr>
            <a:r>
              <a:t>Generating all possible NG protospacers</a:t>
            </a:r>
          </a:p>
          <a:p>
            <a:pPr>
              <a:lnSpc>
                <a:spcPct val="20000"/>
              </a:lnSpc>
              <a:defRPr sz="3800"/>
            </a:pPr>
          </a:p>
          <a:p>
            <a:pPr marL="228600" indent="-228600" algn="l">
              <a:buSzPct val="100000"/>
              <a:buChar char="‣"/>
              <a:defRPr sz="38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 Using FGFR2-IIIb transcript</a:t>
            </a:r>
          </a:p>
          <a:p>
            <a:pPr marL="228600" indent="-228600" algn="l">
              <a:buSzPct val="100000"/>
              <a:buChar char="‣"/>
              <a:defRPr sz="38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 Filtered gRNAs that target area beyond the breakpoint</a:t>
            </a:r>
          </a:p>
          <a:p>
            <a:pPr marL="228600" indent="-228600" algn="l">
              <a:buSzPct val="100000"/>
              <a:buChar char="‣"/>
              <a:defRPr sz="3800"/>
            </a:pPr>
            <a:r>
              <a:t> N = 1,252 gRNAs</a:t>
            </a:r>
          </a:p>
          <a:p>
            <a:pPr lvl="2" marL="1143000" indent="-228600" algn="l">
              <a:buSzPct val="100000"/>
              <a:buChar char="‣"/>
              <a:defRPr sz="38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 Does not include control gRNAs that would be added</a:t>
            </a:r>
          </a:p>
          <a:p>
            <a:pPr lvl="4" marL="2057400" indent="-228600" algn="l">
              <a:buSzPct val="100000"/>
              <a:buChar char="‣"/>
              <a:defRPr sz="38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 Non-targeting gRN As</a:t>
            </a:r>
          </a:p>
          <a:p>
            <a:pPr lvl="4" marL="2057400" indent="-228600" algn="l">
              <a:buSzPct val="100000"/>
              <a:buChar char="‣"/>
              <a:defRPr sz="38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 Intron-targeting gRNAs</a:t>
            </a:r>
          </a:p>
          <a:p>
            <a:pPr lvl="2" marL="1143000" indent="-228600" algn="l">
              <a:buSzPct val="100000"/>
              <a:buChar char="‣"/>
              <a:defRPr sz="38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 Relatively small library</a:t>
            </a:r>
          </a:p>
          <a:p>
            <a:pPr lvl="4" marL="2057400" indent="-228600" algn="l">
              <a:buSzPct val="100000"/>
              <a:buChar char="‣"/>
              <a:defRPr sz="38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1000X representation = 1.25 MM cells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Using the base editing sensor platform to readout guide editing activity and abundance simultaneously."/>
          <p:cNvSpPr txBox="1"/>
          <p:nvPr>
            <p:ph type="title"/>
          </p:nvPr>
        </p:nvSpPr>
        <p:spPr>
          <a:xfrm>
            <a:off x="1689100" y="1223601"/>
            <a:ext cx="21005800" cy="1753517"/>
          </a:xfrm>
          <a:prstGeom prst="rect">
            <a:avLst/>
          </a:prstGeom>
        </p:spPr>
        <p:txBody>
          <a:bodyPr/>
          <a:lstStyle>
            <a:lvl1pPr defTabSz="346708">
              <a:defRPr sz="4700">
                <a:latin typeface="Avenir Light"/>
                <a:ea typeface="Avenir Light"/>
                <a:cs typeface="Avenir Light"/>
                <a:sym typeface="Avenir Light"/>
              </a:defRPr>
            </a:lvl1pPr>
          </a:lstStyle>
          <a:p>
            <a:pPr/>
            <a:r>
              <a:t>Using the base editing sensor platform to readout guide editing activity and abundance simultaneously.</a:t>
            </a:r>
          </a:p>
        </p:txBody>
      </p:sp>
      <p:grpSp>
        <p:nvGrpSpPr>
          <p:cNvPr id="168" name="Group"/>
          <p:cNvGrpSpPr/>
          <p:nvPr/>
        </p:nvGrpSpPr>
        <p:grpSpPr>
          <a:xfrm>
            <a:off x="1627439" y="3620930"/>
            <a:ext cx="21129123" cy="8252141"/>
            <a:chOff x="0" y="-1"/>
            <a:chExt cx="21129121" cy="8252139"/>
          </a:xfrm>
        </p:grpSpPr>
        <p:grpSp>
          <p:nvGrpSpPr>
            <p:cNvPr id="166" name="Group"/>
            <p:cNvGrpSpPr/>
            <p:nvPr/>
          </p:nvGrpSpPr>
          <p:grpSpPr>
            <a:xfrm>
              <a:off x="-1" y="-2"/>
              <a:ext cx="21129123" cy="8252141"/>
              <a:chOff x="0" y="0"/>
              <a:chExt cx="21129121" cy="8252139"/>
            </a:xfrm>
          </p:grpSpPr>
          <p:pic>
            <p:nvPicPr>
              <p:cNvPr id="161" name="Screen Shot 2024-06-20 at 12.33.43 PM.png" descr="Screen Shot 2024-06-20 at 12.33.43 PM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270155"/>
                <a:ext cx="16696649" cy="617963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62" name="Gould_Nat_Rev_Genetics_2024.pdf" descr="Gould_Nat_Rev_Genetics_2024.pdf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rcRect l="57446" t="73240" r="34077" b="10900"/>
              <a:stretch>
                <a:fillRect/>
              </a:stretch>
            </p:blipFill>
            <p:spPr>
              <a:xfrm>
                <a:off x="17941360" y="328144"/>
                <a:ext cx="3187762" cy="792399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63" name="Rectangle"/>
              <p:cNvSpPr/>
              <p:nvPr/>
            </p:nvSpPr>
            <p:spPr>
              <a:xfrm>
                <a:off x="9790391" y="6030887"/>
                <a:ext cx="6028288" cy="1270002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164" name="Oval"/>
              <p:cNvSpPr/>
              <p:nvPr/>
            </p:nvSpPr>
            <p:spPr>
              <a:xfrm>
                <a:off x="6206758" y="-1"/>
                <a:ext cx="5227957" cy="2463280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165" name="Line"/>
              <p:cNvSpPr/>
              <p:nvPr/>
            </p:nvSpPr>
            <p:spPr>
              <a:xfrm>
                <a:off x="13690339" y="1695819"/>
                <a:ext cx="3988352" cy="1"/>
              </a:xfrm>
              <a:prstGeom prst="line">
                <a:avLst/>
              </a:prstGeom>
              <a:noFill/>
              <a:ln w="63500" cap="flat">
                <a:solidFill>
                  <a:srgbClr val="000000"/>
                </a:solidFill>
                <a:prstDash val="solid"/>
                <a:miter lim="400000"/>
                <a:tailEnd type="stealth" w="med" len="med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</p:grpSp>
        <p:sp>
          <p:nvSpPr>
            <p:cNvPr id="167" name="Connection Line"/>
            <p:cNvSpPr/>
            <p:nvPr/>
          </p:nvSpPr>
          <p:spPr>
            <a:xfrm>
              <a:off x="6705455" y="916838"/>
              <a:ext cx="4462379" cy="8865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056" fill="norm" stroke="1" extrusionOk="0">
                  <a:moveTo>
                    <a:pt x="0" y="17056"/>
                  </a:moveTo>
                  <a:cubicBezTo>
                    <a:pt x="6724" y="-590"/>
                    <a:pt x="13924" y="-4544"/>
                    <a:pt x="21600" y="5194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79" name="Group"/>
          <p:cNvGrpSpPr/>
          <p:nvPr/>
        </p:nvGrpSpPr>
        <p:grpSpPr>
          <a:xfrm>
            <a:off x="8449564" y="9622554"/>
            <a:ext cx="8557364" cy="3120390"/>
            <a:chOff x="892333" y="0"/>
            <a:chExt cx="8557363" cy="3120389"/>
          </a:xfrm>
        </p:grpSpPr>
        <p:sp>
          <p:nvSpPr>
            <p:cNvPr id="169" name="GATCAGTACATCGTAGCATGGCTAGACTA"/>
            <p:cNvSpPr/>
            <p:nvPr/>
          </p:nvSpPr>
          <p:spPr>
            <a:xfrm>
              <a:off x="6795486" y="83025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500"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pPr/>
              <a:r>
                <a:t>GATCAGTACATCGTAGCATGGCTAGACTA</a:t>
              </a:r>
            </a:p>
          </p:txBody>
        </p:sp>
        <p:sp>
          <p:nvSpPr>
            <p:cNvPr id="170" name="GATCAGTACATCGTAGTATGGCTAGACTA"/>
            <p:cNvSpPr/>
            <p:nvPr/>
          </p:nvSpPr>
          <p:spPr>
            <a:xfrm>
              <a:off x="6795486" y="133544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500"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t>GATCAGTACATCGTAG</a:t>
              </a:r>
              <a:r>
                <a:rPr b="1">
                  <a:solidFill>
                    <a:srgbClr val="1EB001"/>
                  </a:solidFill>
                </a:rPr>
                <a:t>T</a:t>
              </a:r>
              <a:r>
                <a:t>ATGGCTAGACTA</a:t>
              </a:r>
            </a:p>
          </p:txBody>
        </p:sp>
        <p:sp>
          <p:nvSpPr>
            <p:cNvPr id="171" name="GATCAGTACATCGTAG--TGGCTAGACTA"/>
            <p:cNvSpPr/>
            <p:nvPr/>
          </p:nvSpPr>
          <p:spPr>
            <a:xfrm>
              <a:off x="6795486" y="185038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500">
                  <a:latin typeface="Courier New"/>
                  <a:ea typeface="Courier New"/>
                  <a:cs typeface="Courier New"/>
                  <a:sym typeface="Courier New"/>
                </a:defRPr>
              </a:pPr>
              <a:r>
                <a:t>GATCAGTACATCGTAG</a:t>
              </a:r>
              <a:r>
                <a:rPr>
                  <a:solidFill>
                    <a:srgbClr val="B51600"/>
                  </a:solidFill>
                </a:rPr>
                <a:t>--</a:t>
              </a:r>
              <a:r>
                <a:t>TGGCTAGACTA</a:t>
              </a:r>
            </a:p>
          </p:txBody>
        </p:sp>
        <p:sp>
          <p:nvSpPr>
            <p:cNvPr id="172" name="WT"/>
            <p:cNvSpPr/>
            <p:nvPr/>
          </p:nvSpPr>
          <p:spPr>
            <a:xfrm>
              <a:off x="3917729" y="83025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500"/>
              </a:lvl1pPr>
            </a:lstStyle>
            <a:p>
              <a:pPr/>
              <a:r>
                <a:t>WT</a:t>
              </a:r>
            </a:p>
          </p:txBody>
        </p:sp>
        <p:sp>
          <p:nvSpPr>
            <p:cNvPr id="173" name="Correct Edit"/>
            <p:cNvSpPr/>
            <p:nvPr/>
          </p:nvSpPr>
          <p:spPr>
            <a:xfrm>
              <a:off x="3939182" y="132823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500"/>
              </a:lvl1pPr>
            </a:lstStyle>
            <a:p>
              <a:pPr/>
              <a:r>
                <a:t>Correct Edit</a:t>
              </a:r>
            </a:p>
          </p:txBody>
        </p:sp>
        <p:sp>
          <p:nvSpPr>
            <p:cNvPr id="174" name="Indel"/>
            <p:cNvSpPr/>
            <p:nvPr/>
          </p:nvSpPr>
          <p:spPr>
            <a:xfrm>
              <a:off x="3914568" y="185038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500"/>
              </a:lvl1pPr>
            </a:lstStyle>
            <a:p>
              <a:pPr/>
              <a:r>
                <a:t>Indel</a:t>
              </a:r>
            </a:p>
          </p:txBody>
        </p:sp>
        <p:sp>
          <p:nvSpPr>
            <p:cNvPr id="175" name="Quantify %…"/>
            <p:cNvSpPr/>
            <p:nvPr/>
          </p:nvSpPr>
          <p:spPr>
            <a:xfrm>
              <a:off x="892333" y="132823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500"/>
              </a:pPr>
              <a:r>
                <a:t>Quantify %</a:t>
              </a:r>
            </a:p>
            <a:p>
              <a:pPr>
                <a:defRPr sz="2500"/>
              </a:pPr>
              <a:r>
                <a:t>via</a:t>
              </a:r>
            </a:p>
            <a:p>
              <a:pPr>
                <a:defRPr sz="2500"/>
              </a:pPr>
              <a:r>
                <a:t>NGS</a:t>
              </a:r>
            </a:p>
          </p:txBody>
        </p:sp>
        <p:sp>
          <p:nvSpPr>
            <p:cNvPr id="176" name="Line"/>
            <p:cNvSpPr/>
            <p:nvPr/>
          </p:nvSpPr>
          <p:spPr>
            <a:xfrm flipV="1">
              <a:off x="1901963" y="636940"/>
              <a:ext cx="1" cy="1397002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venir Medium"/>
                </a:defRPr>
              </a:pPr>
            </a:p>
          </p:txBody>
        </p:sp>
        <p:sp>
          <p:nvSpPr>
            <p:cNvPr id="177" name="Line"/>
            <p:cNvSpPr/>
            <p:nvPr/>
          </p:nvSpPr>
          <p:spPr>
            <a:xfrm flipV="1">
              <a:off x="4110286" y="0"/>
              <a:ext cx="572094" cy="572094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ysDot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venir Medium"/>
                </a:defRPr>
              </a:pPr>
            </a:p>
          </p:txBody>
        </p:sp>
        <p:sp>
          <p:nvSpPr>
            <p:cNvPr id="178" name="Line"/>
            <p:cNvSpPr/>
            <p:nvPr/>
          </p:nvSpPr>
          <p:spPr>
            <a:xfrm>
              <a:off x="8877605" y="-1"/>
              <a:ext cx="572093" cy="572095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ysDot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venir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ABE_predicted.pdf" descr="ABE_predicted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53200" y="2070100"/>
            <a:ext cx="19304000" cy="11260667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*Predicting all possible editing outcomes based on ideal editing window in +4 to +8 region of protospacer"/>
          <p:cNvSpPr txBox="1"/>
          <p:nvPr/>
        </p:nvSpPr>
        <p:spPr>
          <a:xfrm>
            <a:off x="3073336" y="1851044"/>
            <a:ext cx="1823732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*Predicting all possible editing outcomes based on ideal editing window in +4 to +8 region of protospacer</a:t>
            </a:r>
          </a:p>
        </p:txBody>
      </p:sp>
      <p:sp>
        <p:nvSpPr>
          <p:cNvPr id="183" name="We can target nearly all residues in CDK9 through both CBE-NG and ABE-NG"/>
          <p:cNvSpPr txBox="1"/>
          <p:nvPr>
            <p:ph type="title"/>
          </p:nvPr>
        </p:nvSpPr>
        <p:spPr>
          <a:xfrm>
            <a:off x="1689100" y="522630"/>
            <a:ext cx="21005800" cy="1102946"/>
          </a:xfrm>
          <a:prstGeom prst="rect">
            <a:avLst/>
          </a:prstGeom>
        </p:spPr>
        <p:txBody>
          <a:bodyPr/>
          <a:lstStyle>
            <a:lvl1pPr defTabSz="328300">
              <a:defRPr sz="4365"/>
            </a:lvl1pPr>
          </a:lstStyle>
          <a:p>
            <a:pPr/>
            <a:r>
              <a:t>We can target nearly all residues in FGFR2-IIIb through both CBE-NG and ABE-NG</a:t>
            </a:r>
          </a:p>
        </p:txBody>
      </p:sp>
      <p:grpSp>
        <p:nvGrpSpPr>
          <p:cNvPr id="218" name="Group"/>
          <p:cNvGrpSpPr/>
          <p:nvPr/>
        </p:nvGrpSpPr>
        <p:grpSpPr>
          <a:xfrm>
            <a:off x="922280" y="3234834"/>
            <a:ext cx="6919381" cy="8421471"/>
            <a:chOff x="0" y="0"/>
            <a:chExt cx="6919379" cy="8421470"/>
          </a:xfrm>
        </p:grpSpPr>
        <p:pic>
          <p:nvPicPr>
            <p:cNvPr id="184" name="Screen Shot 2024-09-17 at 12.13.50 AM.png" descr="Screen Shot 2024-09-17 at 12.13.50 AM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880" t="17775" r="6879" b="23603"/>
            <a:stretch>
              <a:fillRect/>
            </a:stretch>
          </p:blipFill>
          <p:spPr>
            <a:xfrm>
              <a:off x="681290" y="470080"/>
              <a:ext cx="5354040" cy="18812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14" name="Group"/>
            <p:cNvGrpSpPr/>
            <p:nvPr/>
          </p:nvGrpSpPr>
          <p:grpSpPr>
            <a:xfrm>
              <a:off x="212319" y="2385956"/>
              <a:ext cx="6707061" cy="6035515"/>
              <a:chOff x="-1" y="-1"/>
              <a:chExt cx="6707059" cy="6035513"/>
            </a:xfrm>
          </p:grpSpPr>
          <p:sp>
            <p:nvSpPr>
              <p:cNvPr id="185" name="AGACATAGTTTCCTGAGCAATG"/>
              <p:cNvSpPr txBox="1"/>
              <p:nvPr/>
            </p:nvSpPr>
            <p:spPr>
              <a:xfrm>
                <a:off x="221401" y="1350344"/>
                <a:ext cx="6485658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AGA</a:t>
                </a:r>
                <a:r>
                  <a:rPr b="1"/>
                  <a:t>CATAG</a:t>
                </a:r>
                <a:r>
                  <a:t>TTTCCTGAGCAA</a:t>
                </a:r>
                <a:r>
                  <a:rPr b="1"/>
                  <a:t>TG</a:t>
                </a:r>
              </a:p>
            </p:txBody>
          </p:sp>
          <p:sp>
            <p:nvSpPr>
              <p:cNvPr id="186" name="Rectangle"/>
              <p:cNvSpPr/>
              <p:nvPr/>
            </p:nvSpPr>
            <p:spPr>
              <a:xfrm>
                <a:off x="334717" y="874884"/>
                <a:ext cx="5718020" cy="463221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187" name="Triangle"/>
              <p:cNvSpPr/>
              <p:nvPr/>
            </p:nvSpPr>
            <p:spPr>
              <a:xfrm rot="5400000">
                <a:off x="6023422" y="909236"/>
                <a:ext cx="457202" cy="3945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188" name="sgRNA"/>
              <p:cNvSpPr txBox="1"/>
              <p:nvPr/>
            </p:nvSpPr>
            <p:spPr>
              <a:xfrm>
                <a:off x="2634540" y="795344"/>
                <a:ext cx="1341883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sgRNA</a:t>
                </a:r>
              </a:p>
            </p:txBody>
          </p:sp>
          <p:sp>
            <p:nvSpPr>
              <p:cNvPr id="189" name="+4"/>
              <p:cNvSpPr txBox="1"/>
              <p:nvPr/>
            </p:nvSpPr>
            <p:spPr>
              <a:xfrm>
                <a:off x="967425" y="-2"/>
                <a:ext cx="593599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+4</a:t>
                </a:r>
              </a:p>
            </p:txBody>
          </p:sp>
          <p:sp>
            <p:nvSpPr>
              <p:cNvPr id="190" name="+8"/>
              <p:cNvSpPr txBox="1"/>
              <p:nvPr/>
            </p:nvSpPr>
            <p:spPr>
              <a:xfrm>
                <a:off x="2138841" y="-2"/>
                <a:ext cx="593599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+8</a:t>
                </a:r>
              </a:p>
            </p:txBody>
          </p:sp>
          <p:sp>
            <p:nvSpPr>
              <p:cNvPr id="191" name="Line"/>
              <p:cNvSpPr/>
              <p:nvPr/>
            </p:nvSpPr>
            <p:spPr>
              <a:xfrm flipV="1">
                <a:off x="2435640" y="5039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192" name="Line"/>
              <p:cNvSpPr/>
              <p:nvPr/>
            </p:nvSpPr>
            <p:spPr>
              <a:xfrm flipV="1">
                <a:off x="1264224" y="5039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193" name="Line"/>
              <p:cNvSpPr/>
              <p:nvPr/>
            </p:nvSpPr>
            <p:spPr>
              <a:xfrm flipV="1">
                <a:off x="1149924" y="14056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194" name="Line"/>
              <p:cNvSpPr/>
              <p:nvPr/>
            </p:nvSpPr>
            <p:spPr>
              <a:xfrm flipV="1">
                <a:off x="2020740" y="14056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195" name="Line"/>
              <p:cNvSpPr/>
              <p:nvPr/>
            </p:nvSpPr>
            <p:spPr>
              <a:xfrm flipV="1">
                <a:off x="2891555" y="14056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196" name="H"/>
              <p:cNvSpPr txBox="1"/>
              <p:nvPr/>
            </p:nvSpPr>
            <p:spPr>
              <a:xfrm>
                <a:off x="1387021" y="1924394"/>
                <a:ext cx="396622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H</a:t>
                </a:r>
              </a:p>
            </p:txBody>
          </p:sp>
          <p:sp>
            <p:nvSpPr>
              <p:cNvPr id="197" name="S"/>
              <p:cNvSpPr txBox="1"/>
              <p:nvPr/>
            </p:nvSpPr>
            <p:spPr>
              <a:xfrm>
                <a:off x="2289651" y="1924394"/>
                <a:ext cx="332995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S</a:t>
                </a:r>
              </a:p>
            </p:txBody>
          </p:sp>
          <p:sp>
            <p:nvSpPr>
              <p:cNvPr id="198" name="CATAG"/>
              <p:cNvSpPr txBox="1"/>
              <p:nvPr/>
            </p:nvSpPr>
            <p:spPr>
              <a:xfrm>
                <a:off x="1125271" y="3257803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lvl1pPr>
              </a:lstStyle>
              <a:p>
                <a:pPr/>
                <a:r>
                  <a:t>CATAG</a:t>
                </a:r>
              </a:p>
            </p:txBody>
          </p:sp>
          <p:sp>
            <p:nvSpPr>
              <p:cNvPr id="199" name="CGTAG"/>
              <p:cNvSpPr txBox="1"/>
              <p:nvPr/>
            </p:nvSpPr>
            <p:spPr>
              <a:xfrm>
                <a:off x="1125271" y="3805599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TAG</a:t>
                </a:r>
              </a:p>
            </p:txBody>
          </p:sp>
          <p:sp>
            <p:nvSpPr>
              <p:cNvPr id="200" name="CGTGG"/>
              <p:cNvSpPr txBox="1"/>
              <p:nvPr/>
            </p:nvSpPr>
            <p:spPr>
              <a:xfrm>
                <a:off x="1125271" y="4813689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T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G</a:t>
                </a:r>
              </a:p>
            </p:txBody>
          </p:sp>
          <p:sp>
            <p:nvSpPr>
              <p:cNvPr id="201" name="CATGG"/>
              <p:cNvSpPr txBox="1"/>
              <p:nvPr/>
            </p:nvSpPr>
            <p:spPr>
              <a:xfrm>
                <a:off x="1125271" y="4295080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CAT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G</a:t>
                </a:r>
              </a:p>
            </p:txBody>
          </p:sp>
          <p:sp>
            <p:nvSpPr>
              <p:cNvPr id="202" name="WT"/>
              <p:cNvSpPr txBox="1"/>
              <p:nvPr/>
            </p:nvSpPr>
            <p:spPr>
              <a:xfrm>
                <a:off x="81151" y="3270503"/>
                <a:ext cx="706756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WT</a:t>
                </a:r>
              </a:p>
            </p:txBody>
          </p:sp>
          <p:sp>
            <p:nvSpPr>
              <p:cNvPr id="203" name="ABE"/>
              <p:cNvSpPr txBox="1"/>
              <p:nvPr/>
            </p:nvSpPr>
            <p:spPr>
              <a:xfrm>
                <a:off x="-2" y="4314130"/>
                <a:ext cx="869062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ABE</a:t>
                </a:r>
              </a:p>
            </p:txBody>
          </p:sp>
          <p:sp>
            <p:nvSpPr>
              <p:cNvPr id="204" name="CBE"/>
              <p:cNvSpPr txBox="1"/>
              <p:nvPr/>
            </p:nvSpPr>
            <p:spPr>
              <a:xfrm>
                <a:off x="7047" y="5379135"/>
                <a:ext cx="854965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CBE</a:t>
                </a:r>
              </a:p>
            </p:txBody>
          </p:sp>
          <p:sp>
            <p:nvSpPr>
              <p:cNvPr id="205" name="TATAG"/>
              <p:cNvSpPr txBox="1"/>
              <p:nvPr/>
            </p:nvSpPr>
            <p:spPr>
              <a:xfrm>
                <a:off x="1125271" y="5387812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T</a:t>
                </a:r>
                <a:r>
                  <a:rPr>
                    <a:solidFill>
                      <a:srgbClr val="000000"/>
                    </a:solidFill>
                  </a:rPr>
                  <a:t>ATAG</a:t>
                </a:r>
              </a:p>
            </p:txBody>
          </p:sp>
          <p:sp>
            <p:nvSpPr>
              <p:cNvPr id="206" name="HS"/>
              <p:cNvSpPr txBox="1"/>
              <p:nvPr/>
            </p:nvSpPr>
            <p:spPr>
              <a:xfrm>
                <a:off x="3160466" y="3245103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lvl1pPr>
              </a:lstStyle>
              <a:p>
                <a:pPr/>
                <a:r>
                  <a:t>HS</a:t>
                </a:r>
              </a:p>
            </p:txBody>
          </p:sp>
          <p:sp>
            <p:nvSpPr>
              <p:cNvPr id="207" name="RS"/>
              <p:cNvSpPr txBox="1"/>
              <p:nvPr/>
            </p:nvSpPr>
            <p:spPr>
              <a:xfrm>
                <a:off x="3160466" y="3805599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R</a:t>
                </a:r>
                <a:r>
                  <a:rPr>
                    <a:solidFill>
                      <a:srgbClr val="000000"/>
                    </a:solidFill>
                  </a:rPr>
                  <a:t>S</a:t>
                </a:r>
              </a:p>
            </p:txBody>
          </p:sp>
          <p:sp>
            <p:nvSpPr>
              <p:cNvPr id="208" name="HG"/>
              <p:cNvSpPr txBox="1"/>
              <p:nvPr/>
            </p:nvSpPr>
            <p:spPr>
              <a:xfrm>
                <a:off x="3160466" y="4295080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H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</a:p>
            </p:txBody>
          </p:sp>
          <p:sp>
            <p:nvSpPr>
              <p:cNvPr id="209" name="RG"/>
              <p:cNvSpPr txBox="1"/>
              <p:nvPr/>
            </p:nvSpPr>
            <p:spPr>
              <a:xfrm>
                <a:off x="3160466" y="4813689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lvl1pPr>
              </a:lstStyle>
              <a:p>
                <a:pPr/>
                <a:r>
                  <a:t>RG</a:t>
                </a:r>
              </a:p>
            </p:txBody>
          </p:sp>
          <p:sp>
            <p:nvSpPr>
              <p:cNvPr id="210" name="CS"/>
              <p:cNvSpPr txBox="1"/>
              <p:nvPr/>
            </p:nvSpPr>
            <p:spPr>
              <a:xfrm>
                <a:off x="3167928" y="5345058"/>
                <a:ext cx="693515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</a:t>
                </a:r>
                <a:r>
                  <a:rPr>
                    <a:solidFill>
                      <a:srgbClr val="000000"/>
                    </a:solidFill>
                  </a:rPr>
                  <a:t>S</a:t>
                </a:r>
              </a:p>
            </p:txBody>
          </p:sp>
          <p:sp>
            <p:nvSpPr>
              <p:cNvPr id="211" name="DNA"/>
              <p:cNvSpPr txBox="1"/>
              <p:nvPr/>
            </p:nvSpPr>
            <p:spPr>
              <a:xfrm>
                <a:off x="1486466" y="2789590"/>
                <a:ext cx="758382" cy="495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300">
                    <a:latin typeface="Avenir Book"/>
                    <a:ea typeface="Avenir Book"/>
                    <a:cs typeface="Avenir Book"/>
                    <a:sym typeface="Avenir Book"/>
                  </a:defRPr>
                </a:lvl1pPr>
              </a:lstStyle>
              <a:p>
                <a:pPr/>
                <a:r>
                  <a:t>DNA</a:t>
                </a:r>
              </a:p>
            </p:txBody>
          </p:sp>
          <p:sp>
            <p:nvSpPr>
              <p:cNvPr id="212" name="Protein"/>
              <p:cNvSpPr txBox="1"/>
              <p:nvPr/>
            </p:nvSpPr>
            <p:spPr>
              <a:xfrm>
                <a:off x="2944833" y="2789590"/>
                <a:ext cx="1038798" cy="495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300">
                    <a:latin typeface="Avenir Book"/>
                    <a:ea typeface="Avenir Book"/>
                    <a:cs typeface="Avenir Book"/>
                    <a:sym typeface="Avenir Book"/>
                  </a:defRPr>
                </a:lvl1pPr>
              </a:lstStyle>
              <a:p>
                <a:pPr/>
                <a:r>
                  <a:t>Protein</a:t>
                </a:r>
              </a:p>
            </p:txBody>
          </p:sp>
          <p:sp>
            <p:nvSpPr>
              <p:cNvPr id="213" name="Line"/>
              <p:cNvSpPr/>
              <p:nvPr/>
            </p:nvSpPr>
            <p:spPr>
              <a:xfrm flipV="1">
                <a:off x="1043268" y="3890624"/>
                <a:ext cx="2" cy="1456617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</p:grpSp>
        <p:sp>
          <p:nvSpPr>
            <p:cNvPr id="215" name="Line"/>
            <p:cNvSpPr/>
            <p:nvPr/>
          </p:nvSpPr>
          <p:spPr>
            <a:xfrm flipV="1">
              <a:off x="719156" y="93545"/>
              <a:ext cx="2" cy="219035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venir Medium"/>
                </a:defRPr>
              </a:pPr>
            </a:p>
          </p:txBody>
        </p:sp>
        <p:sp>
          <p:nvSpPr>
            <p:cNvPr id="216" name="Line"/>
            <p:cNvSpPr/>
            <p:nvPr/>
          </p:nvSpPr>
          <p:spPr>
            <a:xfrm>
              <a:off x="685239" y="2317458"/>
              <a:ext cx="5345949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venir Medium"/>
                </a:defRPr>
              </a:pPr>
            </a:p>
          </p:txBody>
        </p:sp>
        <p:sp>
          <p:nvSpPr>
            <p:cNvPr id="217" name="Editing Efficiency"/>
            <p:cNvSpPr txBox="1"/>
            <p:nvPr/>
          </p:nvSpPr>
          <p:spPr>
            <a:xfrm rot="16200000">
              <a:off x="-947421" y="947419"/>
              <a:ext cx="2377441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200"/>
              </a:lvl1pPr>
            </a:lstStyle>
            <a:p>
              <a:pPr/>
              <a:r>
                <a:t>Editing Efficiency</a:t>
              </a:r>
            </a:p>
          </p:txBody>
        </p:sp>
      </p:grpSp>
      <p:sp>
        <p:nvSpPr>
          <p:cNvPr id="219" name="Example:"/>
          <p:cNvSpPr txBox="1"/>
          <p:nvPr/>
        </p:nvSpPr>
        <p:spPr>
          <a:xfrm>
            <a:off x="3203165" y="2952108"/>
            <a:ext cx="168821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CBE_predicted.pdf" descr="CBE_predicted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53200" y="2070100"/>
            <a:ext cx="19304000" cy="11260667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*Predicting all possible editing outcomes based on ideal editing window in +4 to +8 region of protospacer"/>
          <p:cNvSpPr txBox="1"/>
          <p:nvPr/>
        </p:nvSpPr>
        <p:spPr>
          <a:xfrm>
            <a:off x="3073336" y="1851044"/>
            <a:ext cx="1823732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*Predicting all possible editing outcomes based on ideal editing window in +4 to +8 region of protospacer</a:t>
            </a:r>
          </a:p>
        </p:txBody>
      </p:sp>
      <p:sp>
        <p:nvSpPr>
          <p:cNvPr id="223" name="We can target nearly all residues in CDK9 through both CBE-NG and ABE-NG"/>
          <p:cNvSpPr txBox="1"/>
          <p:nvPr>
            <p:ph type="title"/>
          </p:nvPr>
        </p:nvSpPr>
        <p:spPr>
          <a:xfrm>
            <a:off x="1689100" y="522630"/>
            <a:ext cx="21005800" cy="1102946"/>
          </a:xfrm>
          <a:prstGeom prst="rect">
            <a:avLst/>
          </a:prstGeom>
        </p:spPr>
        <p:txBody>
          <a:bodyPr/>
          <a:lstStyle>
            <a:lvl1pPr defTabSz="328300">
              <a:defRPr sz="4365"/>
            </a:lvl1pPr>
          </a:lstStyle>
          <a:p>
            <a:pPr/>
            <a:r>
              <a:t>We can target nearly all residues in FGFR2-IIIb through both CBE-NG and ABE-NG</a:t>
            </a:r>
          </a:p>
        </p:txBody>
      </p:sp>
      <p:grpSp>
        <p:nvGrpSpPr>
          <p:cNvPr id="258" name="Group"/>
          <p:cNvGrpSpPr/>
          <p:nvPr/>
        </p:nvGrpSpPr>
        <p:grpSpPr>
          <a:xfrm>
            <a:off x="922280" y="3234834"/>
            <a:ext cx="6919381" cy="8421471"/>
            <a:chOff x="0" y="0"/>
            <a:chExt cx="6919379" cy="8421470"/>
          </a:xfrm>
        </p:grpSpPr>
        <p:pic>
          <p:nvPicPr>
            <p:cNvPr id="224" name="Screen Shot 2024-09-17 at 12.13.50 AM.png" descr="Screen Shot 2024-09-17 at 12.13.50 AM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880" t="17775" r="6879" b="23603"/>
            <a:stretch>
              <a:fillRect/>
            </a:stretch>
          </p:blipFill>
          <p:spPr>
            <a:xfrm>
              <a:off x="681290" y="470080"/>
              <a:ext cx="5354040" cy="18812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54" name="Group"/>
            <p:cNvGrpSpPr/>
            <p:nvPr/>
          </p:nvGrpSpPr>
          <p:grpSpPr>
            <a:xfrm>
              <a:off x="212319" y="2385956"/>
              <a:ext cx="6707061" cy="6035515"/>
              <a:chOff x="-1" y="-1"/>
              <a:chExt cx="6707059" cy="6035513"/>
            </a:xfrm>
          </p:grpSpPr>
          <p:sp>
            <p:nvSpPr>
              <p:cNvPr id="225" name="AGACATAGTTTCCTGAGCAATG"/>
              <p:cNvSpPr txBox="1"/>
              <p:nvPr/>
            </p:nvSpPr>
            <p:spPr>
              <a:xfrm>
                <a:off x="221401" y="1350344"/>
                <a:ext cx="6485658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AGA</a:t>
                </a:r>
                <a:r>
                  <a:rPr b="1"/>
                  <a:t>CATAG</a:t>
                </a:r>
                <a:r>
                  <a:t>TTTCCTGAGCAA</a:t>
                </a:r>
                <a:r>
                  <a:rPr b="1"/>
                  <a:t>TG</a:t>
                </a:r>
              </a:p>
            </p:txBody>
          </p:sp>
          <p:sp>
            <p:nvSpPr>
              <p:cNvPr id="226" name="Rectangle"/>
              <p:cNvSpPr/>
              <p:nvPr/>
            </p:nvSpPr>
            <p:spPr>
              <a:xfrm>
                <a:off x="334717" y="874884"/>
                <a:ext cx="5718020" cy="463221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27" name="Triangle"/>
              <p:cNvSpPr/>
              <p:nvPr/>
            </p:nvSpPr>
            <p:spPr>
              <a:xfrm rot="5400000">
                <a:off x="6023422" y="909236"/>
                <a:ext cx="457202" cy="3945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28" name="sgRNA"/>
              <p:cNvSpPr txBox="1"/>
              <p:nvPr/>
            </p:nvSpPr>
            <p:spPr>
              <a:xfrm>
                <a:off x="2634540" y="795344"/>
                <a:ext cx="1341883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sgRNA</a:t>
                </a:r>
              </a:p>
            </p:txBody>
          </p:sp>
          <p:sp>
            <p:nvSpPr>
              <p:cNvPr id="229" name="+4"/>
              <p:cNvSpPr txBox="1"/>
              <p:nvPr/>
            </p:nvSpPr>
            <p:spPr>
              <a:xfrm>
                <a:off x="967425" y="-2"/>
                <a:ext cx="593599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+4</a:t>
                </a:r>
              </a:p>
            </p:txBody>
          </p:sp>
          <p:sp>
            <p:nvSpPr>
              <p:cNvPr id="230" name="+8"/>
              <p:cNvSpPr txBox="1"/>
              <p:nvPr/>
            </p:nvSpPr>
            <p:spPr>
              <a:xfrm>
                <a:off x="2138841" y="-2"/>
                <a:ext cx="593599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+8</a:t>
                </a:r>
              </a:p>
            </p:txBody>
          </p:sp>
          <p:sp>
            <p:nvSpPr>
              <p:cNvPr id="231" name="Line"/>
              <p:cNvSpPr/>
              <p:nvPr/>
            </p:nvSpPr>
            <p:spPr>
              <a:xfrm flipV="1">
                <a:off x="2435640" y="5039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32" name="Line"/>
              <p:cNvSpPr/>
              <p:nvPr/>
            </p:nvSpPr>
            <p:spPr>
              <a:xfrm flipV="1">
                <a:off x="1264224" y="5039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33" name="Line"/>
              <p:cNvSpPr/>
              <p:nvPr/>
            </p:nvSpPr>
            <p:spPr>
              <a:xfrm flipV="1">
                <a:off x="1149924" y="14056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34" name="Line"/>
              <p:cNvSpPr/>
              <p:nvPr/>
            </p:nvSpPr>
            <p:spPr>
              <a:xfrm flipV="1">
                <a:off x="2020740" y="14056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35" name="Line"/>
              <p:cNvSpPr/>
              <p:nvPr/>
            </p:nvSpPr>
            <p:spPr>
              <a:xfrm flipV="1">
                <a:off x="2891555" y="14056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36" name="H"/>
              <p:cNvSpPr txBox="1"/>
              <p:nvPr/>
            </p:nvSpPr>
            <p:spPr>
              <a:xfrm>
                <a:off x="1387021" y="1924394"/>
                <a:ext cx="396622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H</a:t>
                </a:r>
              </a:p>
            </p:txBody>
          </p:sp>
          <p:sp>
            <p:nvSpPr>
              <p:cNvPr id="237" name="S"/>
              <p:cNvSpPr txBox="1"/>
              <p:nvPr/>
            </p:nvSpPr>
            <p:spPr>
              <a:xfrm>
                <a:off x="2289651" y="1924394"/>
                <a:ext cx="332995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S</a:t>
                </a:r>
              </a:p>
            </p:txBody>
          </p:sp>
          <p:sp>
            <p:nvSpPr>
              <p:cNvPr id="238" name="CATAG"/>
              <p:cNvSpPr txBox="1"/>
              <p:nvPr/>
            </p:nvSpPr>
            <p:spPr>
              <a:xfrm>
                <a:off x="1125271" y="3257803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lvl1pPr>
              </a:lstStyle>
              <a:p>
                <a:pPr/>
                <a:r>
                  <a:t>CATAG</a:t>
                </a:r>
              </a:p>
            </p:txBody>
          </p:sp>
          <p:sp>
            <p:nvSpPr>
              <p:cNvPr id="239" name="CGTAG"/>
              <p:cNvSpPr txBox="1"/>
              <p:nvPr/>
            </p:nvSpPr>
            <p:spPr>
              <a:xfrm>
                <a:off x="1125271" y="3805599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TAG</a:t>
                </a:r>
              </a:p>
            </p:txBody>
          </p:sp>
          <p:sp>
            <p:nvSpPr>
              <p:cNvPr id="240" name="CGTGG"/>
              <p:cNvSpPr txBox="1"/>
              <p:nvPr/>
            </p:nvSpPr>
            <p:spPr>
              <a:xfrm>
                <a:off x="1125271" y="4813689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T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G</a:t>
                </a:r>
              </a:p>
            </p:txBody>
          </p:sp>
          <p:sp>
            <p:nvSpPr>
              <p:cNvPr id="241" name="CATGG"/>
              <p:cNvSpPr txBox="1"/>
              <p:nvPr/>
            </p:nvSpPr>
            <p:spPr>
              <a:xfrm>
                <a:off x="1125271" y="4295080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CAT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G</a:t>
                </a:r>
              </a:p>
            </p:txBody>
          </p:sp>
          <p:sp>
            <p:nvSpPr>
              <p:cNvPr id="242" name="WT"/>
              <p:cNvSpPr txBox="1"/>
              <p:nvPr/>
            </p:nvSpPr>
            <p:spPr>
              <a:xfrm>
                <a:off x="81151" y="3270503"/>
                <a:ext cx="706756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WT</a:t>
                </a:r>
              </a:p>
            </p:txBody>
          </p:sp>
          <p:sp>
            <p:nvSpPr>
              <p:cNvPr id="243" name="ABE"/>
              <p:cNvSpPr txBox="1"/>
              <p:nvPr/>
            </p:nvSpPr>
            <p:spPr>
              <a:xfrm>
                <a:off x="-2" y="4314130"/>
                <a:ext cx="869062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ABE</a:t>
                </a:r>
              </a:p>
            </p:txBody>
          </p:sp>
          <p:sp>
            <p:nvSpPr>
              <p:cNvPr id="244" name="CBE"/>
              <p:cNvSpPr txBox="1"/>
              <p:nvPr/>
            </p:nvSpPr>
            <p:spPr>
              <a:xfrm>
                <a:off x="7047" y="5379135"/>
                <a:ext cx="854965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CBE</a:t>
                </a:r>
              </a:p>
            </p:txBody>
          </p:sp>
          <p:sp>
            <p:nvSpPr>
              <p:cNvPr id="245" name="TATAG"/>
              <p:cNvSpPr txBox="1"/>
              <p:nvPr/>
            </p:nvSpPr>
            <p:spPr>
              <a:xfrm>
                <a:off x="1125271" y="5387812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T</a:t>
                </a:r>
                <a:r>
                  <a:rPr>
                    <a:solidFill>
                      <a:srgbClr val="000000"/>
                    </a:solidFill>
                  </a:rPr>
                  <a:t>ATAG</a:t>
                </a:r>
              </a:p>
            </p:txBody>
          </p:sp>
          <p:sp>
            <p:nvSpPr>
              <p:cNvPr id="246" name="HS"/>
              <p:cNvSpPr txBox="1"/>
              <p:nvPr/>
            </p:nvSpPr>
            <p:spPr>
              <a:xfrm>
                <a:off x="3160466" y="3245103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lvl1pPr>
              </a:lstStyle>
              <a:p>
                <a:pPr/>
                <a:r>
                  <a:t>HS</a:t>
                </a:r>
              </a:p>
            </p:txBody>
          </p:sp>
          <p:sp>
            <p:nvSpPr>
              <p:cNvPr id="247" name="RS"/>
              <p:cNvSpPr txBox="1"/>
              <p:nvPr/>
            </p:nvSpPr>
            <p:spPr>
              <a:xfrm>
                <a:off x="3160466" y="3805599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R</a:t>
                </a:r>
                <a:r>
                  <a:rPr>
                    <a:solidFill>
                      <a:srgbClr val="000000"/>
                    </a:solidFill>
                  </a:rPr>
                  <a:t>S</a:t>
                </a:r>
              </a:p>
            </p:txBody>
          </p:sp>
          <p:sp>
            <p:nvSpPr>
              <p:cNvPr id="248" name="HG"/>
              <p:cNvSpPr txBox="1"/>
              <p:nvPr/>
            </p:nvSpPr>
            <p:spPr>
              <a:xfrm>
                <a:off x="3160466" y="4295080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H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</a:p>
            </p:txBody>
          </p:sp>
          <p:sp>
            <p:nvSpPr>
              <p:cNvPr id="249" name="RG"/>
              <p:cNvSpPr txBox="1"/>
              <p:nvPr/>
            </p:nvSpPr>
            <p:spPr>
              <a:xfrm>
                <a:off x="3160466" y="4813689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lvl1pPr>
              </a:lstStyle>
              <a:p>
                <a:pPr/>
                <a:r>
                  <a:t>RG</a:t>
                </a:r>
              </a:p>
            </p:txBody>
          </p:sp>
          <p:sp>
            <p:nvSpPr>
              <p:cNvPr id="250" name="CS"/>
              <p:cNvSpPr txBox="1"/>
              <p:nvPr/>
            </p:nvSpPr>
            <p:spPr>
              <a:xfrm>
                <a:off x="3167928" y="5345058"/>
                <a:ext cx="693515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</a:t>
                </a:r>
                <a:r>
                  <a:rPr>
                    <a:solidFill>
                      <a:srgbClr val="000000"/>
                    </a:solidFill>
                  </a:rPr>
                  <a:t>S</a:t>
                </a:r>
              </a:p>
            </p:txBody>
          </p:sp>
          <p:sp>
            <p:nvSpPr>
              <p:cNvPr id="251" name="DNA"/>
              <p:cNvSpPr txBox="1"/>
              <p:nvPr/>
            </p:nvSpPr>
            <p:spPr>
              <a:xfrm>
                <a:off x="1486466" y="2789590"/>
                <a:ext cx="758382" cy="495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300">
                    <a:latin typeface="Avenir Book"/>
                    <a:ea typeface="Avenir Book"/>
                    <a:cs typeface="Avenir Book"/>
                    <a:sym typeface="Avenir Book"/>
                  </a:defRPr>
                </a:lvl1pPr>
              </a:lstStyle>
              <a:p>
                <a:pPr/>
                <a:r>
                  <a:t>DNA</a:t>
                </a:r>
              </a:p>
            </p:txBody>
          </p:sp>
          <p:sp>
            <p:nvSpPr>
              <p:cNvPr id="252" name="Protein"/>
              <p:cNvSpPr txBox="1"/>
              <p:nvPr/>
            </p:nvSpPr>
            <p:spPr>
              <a:xfrm>
                <a:off x="2944833" y="2789590"/>
                <a:ext cx="1038798" cy="495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300">
                    <a:latin typeface="Avenir Book"/>
                    <a:ea typeface="Avenir Book"/>
                    <a:cs typeface="Avenir Book"/>
                    <a:sym typeface="Avenir Book"/>
                  </a:defRPr>
                </a:lvl1pPr>
              </a:lstStyle>
              <a:p>
                <a:pPr/>
                <a:r>
                  <a:t>Protein</a:t>
                </a:r>
              </a:p>
            </p:txBody>
          </p:sp>
          <p:sp>
            <p:nvSpPr>
              <p:cNvPr id="253" name="Line"/>
              <p:cNvSpPr/>
              <p:nvPr/>
            </p:nvSpPr>
            <p:spPr>
              <a:xfrm flipV="1">
                <a:off x="1043268" y="3890624"/>
                <a:ext cx="2" cy="1456617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</p:grpSp>
        <p:sp>
          <p:nvSpPr>
            <p:cNvPr id="255" name="Line"/>
            <p:cNvSpPr/>
            <p:nvPr/>
          </p:nvSpPr>
          <p:spPr>
            <a:xfrm flipV="1">
              <a:off x="719156" y="93545"/>
              <a:ext cx="2" cy="219035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venir Medium"/>
                </a:defRPr>
              </a:pPr>
            </a:p>
          </p:txBody>
        </p:sp>
        <p:sp>
          <p:nvSpPr>
            <p:cNvPr id="256" name="Line"/>
            <p:cNvSpPr/>
            <p:nvPr/>
          </p:nvSpPr>
          <p:spPr>
            <a:xfrm>
              <a:off x="685239" y="2317458"/>
              <a:ext cx="5345949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venir Medium"/>
                </a:defRPr>
              </a:pPr>
            </a:p>
          </p:txBody>
        </p:sp>
        <p:sp>
          <p:nvSpPr>
            <p:cNvPr id="257" name="Editing Efficiency"/>
            <p:cNvSpPr txBox="1"/>
            <p:nvPr/>
          </p:nvSpPr>
          <p:spPr>
            <a:xfrm rot="16200000">
              <a:off x="-947421" y="947419"/>
              <a:ext cx="2377441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200"/>
              </a:lvl1pPr>
            </a:lstStyle>
            <a:p>
              <a:pPr/>
              <a:r>
                <a:t>Editing Efficiency</a:t>
              </a:r>
            </a:p>
          </p:txBody>
        </p:sp>
      </p:grpSp>
      <p:sp>
        <p:nvSpPr>
          <p:cNvPr id="259" name="Example:"/>
          <p:cNvSpPr txBox="1"/>
          <p:nvPr/>
        </p:nvSpPr>
        <p:spPr>
          <a:xfrm>
            <a:off x="3203165" y="2952108"/>
            <a:ext cx="168821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CBE_ABE_combined.pdf" descr="CBE_ABE_combined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53450" y="2064570"/>
            <a:ext cx="19298440" cy="11257424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*Predicting all possible editing outcomes based on ideal editing window in +4 to +8 region of protospacer"/>
          <p:cNvSpPr txBox="1"/>
          <p:nvPr/>
        </p:nvSpPr>
        <p:spPr>
          <a:xfrm>
            <a:off x="3073336" y="1851044"/>
            <a:ext cx="1823732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*Predicting all possible editing outcomes based on ideal editing window in +4 to +8 region of protospacer</a:t>
            </a:r>
          </a:p>
        </p:txBody>
      </p:sp>
      <p:sp>
        <p:nvSpPr>
          <p:cNvPr id="263" name="We can target nearly all residues in CDK9 through both CBE-NG and ABE-NG"/>
          <p:cNvSpPr txBox="1"/>
          <p:nvPr>
            <p:ph type="title"/>
          </p:nvPr>
        </p:nvSpPr>
        <p:spPr>
          <a:xfrm>
            <a:off x="1689100" y="522630"/>
            <a:ext cx="21005800" cy="1102946"/>
          </a:xfrm>
          <a:prstGeom prst="rect">
            <a:avLst/>
          </a:prstGeom>
        </p:spPr>
        <p:txBody>
          <a:bodyPr/>
          <a:lstStyle>
            <a:lvl1pPr defTabSz="328300">
              <a:defRPr sz="4365"/>
            </a:lvl1pPr>
          </a:lstStyle>
          <a:p>
            <a:pPr/>
            <a:r>
              <a:t>We can target nearly all residues in FGFR2-IIIb through both CBE-NG and ABE-NG</a:t>
            </a:r>
          </a:p>
        </p:txBody>
      </p:sp>
      <p:grpSp>
        <p:nvGrpSpPr>
          <p:cNvPr id="298" name="Group"/>
          <p:cNvGrpSpPr/>
          <p:nvPr/>
        </p:nvGrpSpPr>
        <p:grpSpPr>
          <a:xfrm>
            <a:off x="922280" y="3234834"/>
            <a:ext cx="6919381" cy="8421471"/>
            <a:chOff x="0" y="0"/>
            <a:chExt cx="6919379" cy="8421470"/>
          </a:xfrm>
        </p:grpSpPr>
        <p:pic>
          <p:nvPicPr>
            <p:cNvPr id="264" name="Screen Shot 2024-09-17 at 12.13.50 AM.png" descr="Screen Shot 2024-09-17 at 12.13.50 AM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880" t="17775" r="6879" b="23603"/>
            <a:stretch>
              <a:fillRect/>
            </a:stretch>
          </p:blipFill>
          <p:spPr>
            <a:xfrm>
              <a:off x="681290" y="470080"/>
              <a:ext cx="5354040" cy="18812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94" name="Group"/>
            <p:cNvGrpSpPr/>
            <p:nvPr/>
          </p:nvGrpSpPr>
          <p:grpSpPr>
            <a:xfrm>
              <a:off x="212319" y="2385956"/>
              <a:ext cx="6707061" cy="6035515"/>
              <a:chOff x="-1" y="-1"/>
              <a:chExt cx="6707059" cy="6035513"/>
            </a:xfrm>
          </p:grpSpPr>
          <p:sp>
            <p:nvSpPr>
              <p:cNvPr id="265" name="AGACATAGTTTCCTGAGCAATG"/>
              <p:cNvSpPr txBox="1"/>
              <p:nvPr/>
            </p:nvSpPr>
            <p:spPr>
              <a:xfrm>
                <a:off x="221401" y="1350344"/>
                <a:ext cx="6485658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AGA</a:t>
                </a:r>
                <a:r>
                  <a:rPr b="1"/>
                  <a:t>CATAG</a:t>
                </a:r>
                <a:r>
                  <a:t>TTTCCTGAGCAA</a:t>
                </a:r>
                <a:r>
                  <a:rPr b="1"/>
                  <a:t>TG</a:t>
                </a:r>
              </a:p>
            </p:txBody>
          </p:sp>
          <p:sp>
            <p:nvSpPr>
              <p:cNvPr id="266" name="Rectangle"/>
              <p:cNvSpPr/>
              <p:nvPr/>
            </p:nvSpPr>
            <p:spPr>
              <a:xfrm>
                <a:off x="334717" y="874884"/>
                <a:ext cx="5718020" cy="463221"/>
              </a:xfrm>
              <a:prstGeom prst="rect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67" name="Triangle"/>
              <p:cNvSpPr/>
              <p:nvPr/>
            </p:nvSpPr>
            <p:spPr>
              <a:xfrm rot="5400000">
                <a:off x="6023422" y="909236"/>
                <a:ext cx="457202" cy="3945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68" name="sgRNA"/>
              <p:cNvSpPr txBox="1"/>
              <p:nvPr/>
            </p:nvSpPr>
            <p:spPr>
              <a:xfrm>
                <a:off x="2634540" y="795344"/>
                <a:ext cx="1341883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sgRNA</a:t>
                </a:r>
              </a:p>
            </p:txBody>
          </p:sp>
          <p:sp>
            <p:nvSpPr>
              <p:cNvPr id="269" name="+4"/>
              <p:cNvSpPr txBox="1"/>
              <p:nvPr/>
            </p:nvSpPr>
            <p:spPr>
              <a:xfrm>
                <a:off x="967425" y="-2"/>
                <a:ext cx="593599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+4</a:t>
                </a:r>
              </a:p>
            </p:txBody>
          </p:sp>
          <p:sp>
            <p:nvSpPr>
              <p:cNvPr id="270" name="+8"/>
              <p:cNvSpPr txBox="1"/>
              <p:nvPr/>
            </p:nvSpPr>
            <p:spPr>
              <a:xfrm>
                <a:off x="2138841" y="-2"/>
                <a:ext cx="593599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+8</a:t>
                </a:r>
              </a:p>
            </p:txBody>
          </p:sp>
          <p:sp>
            <p:nvSpPr>
              <p:cNvPr id="271" name="Line"/>
              <p:cNvSpPr/>
              <p:nvPr/>
            </p:nvSpPr>
            <p:spPr>
              <a:xfrm flipV="1">
                <a:off x="2435640" y="5039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72" name="Line"/>
              <p:cNvSpPr/>
              <p:nvPr/>
            </p:nvSpPr>
            <p:spPr>
              <a:xfrm flipV="1">
                <a:off x="1264224" y="5039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73" name="Line"/>
              <p:cNvSpPr/>
              <p:nvPr/>
            </p:nvSpPr>
            <p:spPr>
              <a:xfrm flipV="1">
                <a:off x="1149924" y="14056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74" name="Line"/>
              <p:cNvSpPr/>
              <p:nvPr/>
            </p:nvSpPr>
            <p:spPr>
              <a:xfrm flipV="1">
                <a:off x="2020740" y="14056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75" name="Line"/>
              <p:cNvSpPr/>
              <p:nvPr/>
            </p:nvSpPr>
            <p:spPr>
              <a:xfrm flipV="1">
                <a:off x="2891555" y="1405626"/>
                <a:ext cx="2" cy="93088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ysDot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  <p:sp>
            <p:nvSpPr>
              <p:cNvPr id="276" name="H"/>
              <p:cNvSpPr txBox="1"/>
              <p:nvPr/>
            </p:nvSpPr>
            <p:spPr>
              <a:xfrm>
                <a:off x="1387021" y="1924394"/>
                <a:ext cx="396622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H</a:t>
                </a:r>
              </a:p>
            </p:txBody>
          </p:sp>
          <p:sp>
            <p:nvSpPr>
              <p:cNvPr id="277" name="S"/>
              <p:cNvSpPr txBox="1"/>
              <p:nvPr/>
            </p:nvSpPr>
            <p:spPr>
              <a:xfrm>
                <a:off x="2289651" y="1924394"/>
                <a:ext cx="332995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S</a:t>
                </a:r>
              </a:p>
            </p:txBody>
          </p:sp>
          <p:sp>
            <p:nvSpPr>
              <p:cNvPr id="278" name="CATAG"/>
              <p:cNvSpPr txBox="1"/>
              <p:nvPr/>
            </p:nvSpPr>
            <p:spPr>
              <a:xfrm>
                <a:off x="1125271" y="3257803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lvl1pPr>
              </a:lstStyle>
              <a:p>
                <a:pPr/>
                <a:r>
                  <a:t>CATAG</a:t>
                </a:r>
              </a:p>
            </p:txBody>
          </p:sp>
          <p:sp>
            <p:nvSpPr>
              <p:cNvPr id="279" name="CGTAG"/>
              <p:cNvSpPr txBox="1"/>
              <p:nvPr/>
            </p:nvSpPr>
            <p:spPr>
              <a:xfrm>
                <a:off x="1125271" y="3805599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TAG</a:t>
                </a:r>
              </a:p>
            </p:txBody>
          </p:sp>
          <p:sp>
            <p:nvSpPr>
              <p:cNvPr id="280" name="CGTGG"/>
              <p:cNvSpPr txBox="1"/>
              <p:nvPr/>
            </p:nvSpPr>
            <p:spPr>
              <a:xfrm>
                <a:off x="1125271" y="4813689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T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G</a:t>
                </a:r>
              </a:p>
            </p:txBody>
          </p:sp>
          <p:sp>
            <p:nvSpPr>
              <p:cNvPr id="281" name="CATGG"/>
              <p:cNvSpPr txBox="1"/>
              <p:nvPr/>
            </p:nvSpPr>
            <p:spPr>
              <a:xfrm>
                <a:off x="1125271" y="4295080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CAT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  <a:r>
                  <a:t>G</a:t>
                </a:r>
              </a:p>
            </p:txBody>
          </p:sp>
          <p:sp>
            <p:nvSpPr>
              <p:cNvPr id="282" name="WT"/>
              <p:cNvSpPr txBox="1"/>
              <p:nvPr/>
            </p:nvSpPr>
            <p:spPr>
              <a:xfrm>
                <a:off x="81151" y="3270503"/>
                <a:ext cx="706756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WT</a:t>
                </a:r>
              </a:p>
            </p:txBody>
          </p:sp>
          <p:sp>
            <p:nvSpPr>
              <p:cNvPr id="283" name="ABE"/>
              <p:cNvSpPr txBox="1"/>
              <p:nvPr/>
            </p:nvSpPr>
            <p:spPr>
              <a:xfrm>
                <a:off x="-2" y="4314130"/>
                <a:ext cx="869062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ABE</a:t>
                </a:r>
              </a:p>
            </p:txBody>
          </p:sp>
          <p:sp>
            <p:nvSpPr>
              <p:cNvPr id="284" name="CBE"/>
              <p:cNvSpPr txBox="1"/>
              <p:nvPr/>
            </p:nvSpPr>
            <p:spPr>
              <a:xfrm>
                <a:off x="7047" y="5379135"/>
                <a:ext cx="854965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CBE</a:t>
                </a:r>
              </a:p>
            </p:txBody>
          </p:sp>
          <p:sp>
            <p:nvSpPr>
              <p:cNvPr id="285" name="TATAG"/>
              <p:cNvSpPr txBox="1"/>
              <p:nvPr/>
            </p:nvSpPr>
            <p:spPr>
              <a:xfrm>
                <a:off x="1125271" y="5387812"/>
                <a:ext cx="1562337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T</a:t>
                </a:r>
                <a:r>
                  <a:rPr>
                    <a:solidFill>
                      <a:srgbClr val="000000"/>
                    </a:solidFill>
                  </a:rPr>
                  <a:t>ATAG</a:t>
                </a:r>
              </a:p>
            </p:txBody>
          </p:sp>
          <p:sp>
            <p:nvSpPr>
              <p:cNvPr id="286" name="HS"/>
              <p:cNvSpPr txBox="1"/>
              <p:nvPr/>
            </p:nvSpPr>
            <p:spPr>
              <a:xfrm>
                <a:off x="3160466" y="3245103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lvl1pPr>
              </a:lstStyle>
              <a:p>
                <a:pPr/>
                <a:r>
                  <a:t>HS</a:t>
                </a:r>
              </a:p>
            </p:txBody>
          </p:sp>
          <p:sp>
            <p:nvSpPr>
              <p:cNvPr id="287" name="RS"/>
              <p:cNvSpPr txBox="1"/>
              <p:nvPr/>
            </p:nvSpPr>
            <p:spPr>
              <a:xfrm>
                <a:off x="3160466" y="3805599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R</a:t>
                </a:r>
                <a:r>
                  <a:rPr>
                    <a:solidFill>
                      <a:srgbClr val="000000"/>
                    </a:solidFill>
                  </a:rPr>
                  <a:t>S</a:t>
                </a:r>
              </a:p>
            </p:txBody>
          </p:sp>
          <p:sp>
            <p:nvSpPr>
              <p:cNvPr id="288" name="HG"/>
              <p:cNvSpPr txBox="1"/>
              <p:nvPr/>
            </p:nvSpPr>
            <p:spPr>
              <a:xfrm>
                <a:off x="3160466" y="4295080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H</a:t>
                </a:r>
                <a:r>
                  <a:rPr>
                    <a:solidFill>
                      <a:srgbClr val="B51600"/>
                    </a:solidFill>
                  </a:rPr>
                  <a:t>G</a:t>
                </a:r>
              </a:p>
            </p:txBody>
          </p:sp>
          <p:sp>
            <p:nvSpPr>
              <p:cNvPr id="289" name="RG"/>
              <p:cNvSpPr txBox="1"/>
              <p:nvPr/>
            </p:nvSpPr>
            <p:spPr>
              <a:xfrm>
                <a:off x="3160466" y="4813689"/>
                <a:ext cx="693516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lvl1pPr>
              </a:lstStyle>
              <a:p>
                <a:pPr/>
                <a:r>
                  <a:t>RG</a:t>
                </a:r>
              </a:p>
            </p:txBody>
          </p:sp>
          <p:sp>
            <p:nvSpPr>
              <p:cNvPr id="290" name="CS"/>
              <p:cNvSpPr txBox="1"/>
              <p:nvPr/>
            </p:nvSpPr>
            <p:spPr>
              <a:xfrm>
                <a:off x="3167928" y="5345058"/>
                <a:ext cx="693515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b="1" sz="3800">
                    <a:solidFill>
                      <a:srgbClr val="B51600"/>
                    </a:solidFill>
                    <a:latin typeface="Courier New"/>
                    <a:ea typeface="Courier New"/>
                    <a:cs typeface="Courier New"/>
                    <a:sym typeface="Courier New"/>
                  </a:defRPr>
                </a:pPr>
                <a:r>
                  <a:t>C</a:t>
                </a:r>
                <a:r>
                  <a:rPr>
                    <a:solidFill>
                      <a:srgbClr val="000000"/>
                    </a:solidFill>
                  </a:rPr>
                  <a:t>S</a:t>
                </a:r>
              </a:p>
            </p:txBody>
          </p:sp>
          <p:sp>
            <p:nvSpPr>
              <p:cNvPr id="291" name="DNA"/>
              <p:cNvSpPr txBox="1"/>
              <p:nvPr/>
            </p:nvSpPr>
            <p:spPr>
              <a:xfrm>
                <a:off x="1486466" y="2789590"/>
                <a:ext cx="758382" cy="495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300">
                    <a:latin typeface="Avenir Book"/>
                    <a:ea typeface="Avenir Book"/>
                    <a:cs typeface="Avenir Book"/>
                    <a:sym typeface="Avenir Book"/>
                  </a:defRPr>
                </a:lvl1pPr>
              </a:lstStyle>
              <a:p>
                <a:pPr/>
                <a:r>
                  <a:t>DNA</a:t>
                </a:r>
              </a:p>
            </p:txBody>
          </p:sp>
          <p:sp>
            <p:nvSpPr>
              <p:cNvPr id="292" name="Protein"/>
              <p:cNvSpPr txBox="1"/>
              <p:nvPr/>
            </p:nvSpPr>
            <p:spPr>
              <a:xfrm>
                <a:off x="2944833" y="2789590"/>
                <a:ext cx="1038798" cy="495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300">
                    <a:latin typeface="Avenir Book"/>
                    <a:ea typeface="Avenir Book"/>
                    <a:cs typeface="Avenir Book"/>
                    <a:sym typeface="Avenir Book"/>
                  </a:defRPr>
                </a:lvl1pPr>
              </a:lstStyle>
              <a:p>
                <a:pPr/>
                <a:r>
                  <a:t>Protein</a:t>
                </a:r>
              </a:p>
            </p:txBody>
          </p:sp>
          <p:sp>
            <p:nvSpPr>
              <p:cNvPr id="293" name="Line"/>
              <p:cNvSpPr/>
              <p:nvPr/>
            </p:nvSpPr>
            <p:spPr>
              <a:xfrm flipV="1">
                <a:off x="1043268" y="3890624"/>
                <a:ext cx="2" cy="1456617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latin typeface="+mn-lt"/>
                    <a:ea typeface="+mn-ea"/>
                    <a:cs typeface="+mn-cs"/>
                    <a:sym typeface="Avenir Medium"/>
                  </a:defRPr>
                </a:pPr>
              </a:p>
            </p:txBody>
          </p:sp>
        </p:grpSp>
        <p:sp>
          <p:nvSpPr>
            <p:cNvPr id="295" name="Line"/>
            <p:cNvSpPr/>
            <p:nvPr/>
          </p:nvSpPr>
          <p:spPr>
            <a:xfrm flipV="1">
              <a:off x="719156" y="93545"/>
              <a:ext cx="2" cy="219035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venir Medium"/>
                </a:defRPr>
              </a:pPr>
            </a:p>
          </p:txBody>
        </p:sp>
        <p:sp>
          <p:nvSpPr>
            <p:cNvPr id="296" name="Line"/>
            <p:cNvSpPr/>
            <p:nvPr/>
          </p:nvSpPr>
          <p:spPr>
            <a:xfrm>
              <a:off x="685239" y="2317458"/>
              <a:ext cx="5345949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Avenir Medium"/>
                </a:defRPr>
              </a:pPr>
            </a:p>
          </p:txBody>
        </p:sp>
        <p:sp>
          <p:nvSpPr>
            <p:cNvPr id="297" name="Editing Efficiency"/>
            <p:cNvSpPr txBox="1"/>
            <p:nvPr/>
          </p:nvSpPr>
          <p:spPr>
            <a:xfrm rot="16200000">
              <a:off x="-947421" y="947419"/>
              <a:ext cx="2377441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200"/>
              </a:lvl1pPr>
            </a:lstStyle>
            <a:p>
              <a:pPr/>
              <a:r>
                <a:t>Editing Efficiency</a:t>
              </a:r>
            </a:p>
          </p:txBody>
        </p:sp>
      </p:grpSp>
      <p:sp>
        <p:nvSpPr>
          <p:cNvPr id="299" name="Example:"/>
          <p:cNvSpPr txBox="1"/>
          <p:nvPr/>
        </p:nvSpPr>
        <p:spPr>
          <a:xfrm>
            <a:off x="3203165" y="2952108"/>
            <a:ext cx="168821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We can target nearly all residues in FGFR2-IIIb through both CBE-NG and ABE-NG"/>
          <p:cNvSpPr txBox="1"/>
          <p:nvPr>
            <p:ph type="title"/>
          </p:nvPr>
        </p:nvSpPr>
        <p:spPr>
          <a:xfrm>
            <a:off x="1689100" y="522630"/>
            <a:ext cx="21005800" cy="1102946"/>
          </a:xfrm>
          <a:prstGeom prst="rect">
            <a:avLst/>
          </a:prstGeom>
        </p:spPr>
        <p:txBody>
          <a:bodyPr/>
          <a:lstStyle>
            <a:lvl1pPr defTabSz="328300">
              <a:defRPr sz="4365"/>
            </a:lvl1pPr>
          </a:lstStyle>
          <a:p>
            <a:pPr/>
            <a:r>
              <a:t>We can target nearly all residues in FGFR2-IIIb through both CBE-NG and ABE-NG</a:t>
            </a:r>
          </a:p>
        </p:txBody>
      </p:sp>
      <p:pic>
        <p:nvPicPr>
          <p:cNvPr id="302" name="predicted_edit.pdf" descr="predicted_edit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04373" y="2384989"/>
            <a:ext cx="12575254" cy="10479379"/>
          </a:xfrm>
          <a:prstGeom prst="rect">
            <a:avLst/>
          </a:prstGeom>
          <a:ln w="12700">
            <a:miter lim="400000"/>
          </a:ln>
        </p:spPr>
      </p:pic>
      <p:sp>
        <p:nvSpPr>
          <p:cNvPr id="303" name="56.4%"/>
          <p:cNvSpPr txBox="1"/>
          <p:nvPr/>
        </p:nvSpPr>
        <p:spPr>
          <a:xfrm>
            <a:off x="9103821" y="6169779"/>
            <a:ext cx="124930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56.4%</a:t>
            </a:r>
          </a:p>
        </p:txBody>
      </p:sp>
      <p:sp>
        <p:nvSpPr>
          <p:cNvPr id="304" name="63.8%"/>
          <p:cNvSpPr txBox="1"/>
          <p:nvPr/>
        </p:nvSpPr>
        <p:spPr>
          <a:xfrm>
            <a:off x="12423353" y="5517499"/>
            <a:ext cx="124930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63.8%</a:t>
            </a:r>
          </a:p>
        </p:txBody>
      </p:sp>
      <p:sp>
        <p:nvSpPr>
          <p:cNvPr id="305" name="86.5%"/>
          <p:cNvSpPr txBox="1"/>
          <p:nvPr/>
        </p:nvSpPr>
        <p:spPr>
          <a:xfrm>
            <a:off x="15793162" y="3457489"/>
            <a:ext cx="124930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86.5%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83383" y="7475353"/>
            <a:ext cx="7165626" cy="4567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47920" y="930052"/>
            <a:ext cx="6031109" cy="596795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309" name="Table"/>
          <p:cNvGraphicFramePr/>
          <p:nvPr/>
        </p:nvGraphicFramePr>
        <p:xfrm>
          <a:off x="882909" y="1596644"/>
          <a:ext cx="2863424" cy="11347939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1288265"/>
                <a:gridCol w="1575157"/>
              </a:tblGrid>
              <a:tr h="5433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A568Y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L618V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C492C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L634V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D651H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M537I/M538L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D651Y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M538I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E566A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M539L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E566G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N550D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G543R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N550H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I549T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N550K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K527E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N550T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K642R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Q621L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K660M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S569F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K660N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V565E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K660Q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V565F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K715R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V565I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L551F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V565L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L618F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V565Y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75288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2133">
                          <a:sym typeface="Avenir Book"/>
                        </a:rPr>
                        <a:t>L618M</a:t>
                      </a: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16510" marR="16510" marT="16510" marB="0" anchor="b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10" name="Clinical Kinase Domain Mutations"/>
          <p:cNvSpPr txBox="1"/>
          <p:nvPr/>
        </p:nvSpPr>
        <p:spPr>
          <a:xfrm>
            <a:off x="882909" y="646587"/>
            <a:ext cx="286342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Clinical Kinase Domain Mutations</a:t>
            </a:r>
          </a:p>
        </p:txBody>
      </p:sp>
      <p:sp>
        <p:nvSpPr>
          <p:cNvPr id="311" name="Base editing should be able to target nearly all of the residues that are observed to be mutated in patients."/>
          <p:cNvSpPr txBox="1"/>
          <p:nvPr/>
        </p:nvSpPr>
        <p:spPr>
          <a:xfrm>
            <a:off x="12605058" y="1138330"/>
            <a:ext cx="10782250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Base editing should be able to target nearly all of the residues that are observed to be mutated in patients.</a:t>
            </a:r>
          </a:p>
        </p:txBody>
      </p:sp>
      <p:graphicFrame>
        <p:nvGraphicFramePr>
          <p:cNvPr id="312" name="Table"/>
          <p:cNvGraphicFramePr/>
          <p:nvPr/>
        </p:nvGraphicFramePr>
        <p:xfrm>
          <a:off x="12560426" y="3032506"/>
          <a:ext cx="10871514" cy="8870188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174302"/>
                <a:gridCol w="2174302"/>
                <a:gridCol w="2174302"/>
                <a:gridCol w="2174302"/>
                <a:gridCol w="2174302"/>
              </a:tblGrid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Codon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Avenir Heavy"/>
                        </a:rPr>
                        <a:t>ABE Edit 1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Avenir Heavy"/>
                        </a:rPr>
                        <a:t>ABE Edit 2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Avenir Heavy"/>
                        </a:rPr>
                        <a:t>ABE Edit 3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Avenir Heavy"/>
                        </a:rPr>
                        <a:t>CBE Edit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492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C492R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C492Y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538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M538V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539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M539T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M539V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M539I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550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N550D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N550G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N550S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565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V565A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V565I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566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E566G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E566K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618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L618P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L618S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621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chemeClr val="accent5">
                        <a:hueOff val="-82419"/>
                        <a:satOff val="-9513"/>
                        <a:lumOff val="-16343"/>
                        <a:alpha val="5036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N/A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chemeClr val="accent5">
                        <a:hueOff val="-82419"/>
                        <a:satOff val="-9513"/>
                        <a:lumOff val="-16343"/>
                        <a:alpha val="5036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chemeClr val="accent5">
                        <a:hueOff val="-82419"/>
                        <a:satOff val="-9513"/>
                        <a:lumOff val="-16343"/>
                        <a:alpha val="5036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chemeClr val="accent5">
                        <a:hueOff val="-82419"/>
                        <a:satOff val="-9513"/>
                        <a:lumOff val="-16343"/>
                        <a:alpha val="5036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N/A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  <a:solidFill>
                      <a:schemeClr val="accent5">
                        <a:hueOff val="-82419"/>
                        <a:satOff val="-9513"/>
                        <a:lumOff val="-16343"/>
                        <a:alpha val="50368"/>
                      </a:schemeClr>
                    </a:solidFill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634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L634P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L634S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642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K642E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K642G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K642R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660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K660E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K660G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K660R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82322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Avenir Heavy"/>
                        </a:rPr>
                        <a:t>715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K715E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K715G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Avenir Book"/>
                        </a:rPr>
                        <a:t>K715R</a:t>
                      </a: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Avenir Book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>
                      <a:solidFill>
                        <a:srgbClr val="B8B8B8"/>
                      </a:solidFill>
                      <a:miter lim="400000"/>
                    </a:lnL>
                    <a:lnR>
                      <a:solidFill>
                        <a:srgbClr val="B8B8B8"/>
                      </a:solidFill>
                      <a:miter lim="400000"/>
                    </a:lnR>
                    <a:lnT>
                      <a:solidFill>
                        <a:srgbClr val="B8B8B8"/>
                      </a:solidFill>
                      <a:miter lim="400000"/>
                    </a:lnT>
                    <a:lnB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13" name="*Table shows predicted amino acid changes at these codons"/>
          <p:cNvSpPr txBox="1"/>
          <p:nvPr/>
        </p:nvSpPr>
        <p:spPr>
          <a:xfrm>
            <a:off x="12586906" y="12058650"/>
            <a:ext cx="10487788" cy="622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/>
            <a:r>
              <a:t>*Table shows predicted amino acid changes at these codons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Medium"/>
        <a:ea typeface="Avenir Medium"/>
        <a:cs typeface="Avenir Medium"/>
      </a:majorFont>
      <a:minorFont>
        <a:latin typeface="Avenir Medium"/>
        <a:ea typeface="Avenir Medium"/>
        <a:cs typeface="Avenir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Heavy"/>
            <a:ea typeface="Avenir Heavy"/>
            <a:cs typeface="Avenir Heavy"/>
            <a:sym typeface="Avenir Heavy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venir Medium"/>
        <a:ea typeface="Avenir Medium"/>
        <a:cs typeface="Avenir Medium"/>
      </a:majorFont>
      <a:minorFont>
        <a:latin typeface="Avenir Medium"/>
        <a:ea typeface="Avenir Medium"/>
        <a:cs typeface="Avenir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Heavy"/>
            <a:ea typeface="Avenir Heavy"/>
            <a:cs typeface="Avenir Heavy"/>
            <a:sym typeface="Avenir Heavy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